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3" r:id="rId12"/>
    <p:sldId id="274" r:id="rId13"/>
    <p:sldId id="275" r:id="rId14"/>
    <p:sldId id="268" r:id="rId15"/>
    <p:sldId id="269" r:id="rId16"/>
    <p:sldId id="272" r:id="rId17"/>
    <p:sldId id="271" r:id="rId18"/>
  </p:sldIdLst>
  <p:sldSz cx="14630400" cy="8229600"/>
  <p:notesSz cx="8229600" cy="14630400"/>
  <p:embeddedFontLst>
    <p:embeddedFont>
      <p:font typeface="Arial Black" panose="020B0A04020102020204" pitchFamily="34" charset="0"/>
      <p:bold r:id="rId20"/>
    </p:embeddedFont>
    <p:embeddedFont>
      <p:font typeface="Constantia" panose="02030602050306030303" pitchFamily="18" charset="0"/>
      <p:regular r:id="rId21"/>
      <p:bold r:id="rId22"/>
      <p:italic r:id="rId23"/>
      <p:boldItalic r:id="rId24"/>
    </p:embeddedFont>
    <p:embeddedFont>
      <p:font typeface="Crimson Pro Semi Bold" panose="020B0604020202020204" charset="0"/>
      <p:regular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716" y="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D9CC2-B003-0E0D-E15E-CACAD5660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69211-F801-23EE-4B98-C578A64A3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9438-11F6-1390-D653-DB001420F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90247-D7A6-7DB2-2DC3-28F5452CD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D941-9C29-9163-2042-97536E3F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28970-6028-D0E8-A655-9E46F0D5A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316E48-9923-D8D5-4FEF-595F4C57E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6022-9497-8AEF-861A-89CD68E6B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FD86-9416-D529-6782-3A7A59A3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DBBF1-FF25-E815-B74F-06051885D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5E245-8857-D60E-6ABD-995FDD1C4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54CA-6C63-F53A-366A-232AB517F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4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038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FPGA-Based Smart Car Parking System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386810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EE-410L FPGA Based Design | Spring-2025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4486156"/>
            <a:ext cx="7556421" cy="16329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Group Members: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Abdul Ahad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Haider Bin Nadeem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Abdullah Ahmad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5739169"/>
            <a:ext cx="7556421" cy="626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b="1" dirty="0">
              <a:solidFill>
                <a:srgbClr val="4C4C4D"/>
              </a:solidFill>
              <a:latin typeface="Arial" panose="020B0604020202020204" pitchFamily="34" charset="0"/>
              <a:ea typeface="Heebo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b="1" dirty="0">
              <a:solidFill>
                <a:srgbClr val="4C4C4D"/>
              </a:solidFill>
              <a:latin typeface="Arial" panose="020B0604020202020204" pitchFamily="34" charset="0"/>
              <a:ea typeface="Heebo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Department of Electrical Engineering</a:t>
            </a:r>
          </a:p>
        </p:txBody>
      </p:sp>
      <p:sp>
        <p:nvSpPr>
          <p:cNvPr id="7" name="Shape 4"/>
          <p:cNvSpPr/>
          <p:nvPr/>
        </p:nvSpPr>
        <p:spPr>
          <a:xfrm>
            <a:off x="7937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270040" y="5722263"/>
            <a:ext cx="2480548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Waveform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BF578-0554-742D-F539-D0E5F4D8ADDB}"/>
              </a:ext>
            </a:extLst>
          </p:cNvPr>
          <p:cNvSpPr txBox="1"/>
          <p:nvPr/>
        </p:nvSpPr>
        <p:spPr>
          <a:xfrm>
            <a:off x="10286998" y="468998"/>
            <a:ext cx="3880302" cy="10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+mn-lt"/>
                <a:ea typeface="+mn-ea"/>
                <a:cs typeface="+mn-cs"/>
                <a:sym typeface="+mn-ea"/>
              </a:rPr>
              <a:t>Reclaimed: 00          Reserved: 10            Invalid Input: 01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193554-B5DD-2110-60AF-392B4B15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71" y="2359551"/>
            <a:ext cx="12073655" cy="534259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5F38-5C14-1EAE-77BC-99C0E09B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8DF4F2-2602-D5F0-384F-1A8AFB722570}"/>
              </a:ext>
            </a:extLst>
          </p:cNvPr>
          <p:cNvSpPr/>
          <p:nvPr/>
        </p:nvSpPr>
        <p:spPr>
          <a:xfrm>
            <a:off x="866531" y="1705336"/>
            <a:ext cx="800195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System Workflow Overview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5B8254B-4BD9-7543-8921-52923EA8DA10}"/>
              </a:ext>
            </a:extLst>
          </p:cNvPr>
          <p:cNvSpPr/>
          <p:nvPr/>
        </p:nvSpPr>
        <p:spPr>
          <a:xfrm>
            <a:off x="762358" y="3026520"/>
            <a:ext cx="4196358" cy="232968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8ABFE8F-1727-8064-0D5A-E5B6B60B7A1E}"/>
              </a:ext>
            </a:extLst>
          </p:cNvPr>
          <p:cNvSpPr/>
          <p:nvPr/>
        </p:nvSpPr>
        <p:spPr>
          <a:xfrm>
            <a:off x="1058823" y="3132724"/>
            <a:ext cx="30238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Reset State</a:t>
            </a:r>
            <a:endParaRPr lang="en-US" sz="260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1FF97D4-43CE-F67A-F1AE-E9DDB2C35FEC}"/>
              </a:ext>
            </a:extLst>
          </p:cNvPr>
          <p:cNvSpPr/>
          <p:nvPr/>
        </p:nvSpPr>
        <p:spPr>
          <a:xfrm>
            <a:off x="989172" y="3533970"/>
            <a:ext cx="3742730" cy="14813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system clears all parking slots.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LCD displays a welcome message.</a:t>
            </a:r>
            <a:endParaRPr lang="en-US" sz="2200" dirty="0">
              <a:latin typeface="Constantia" panose="02030602050306030303" pitchFamily="18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B20B18B-77C0-8125-927C-B2365948DEC1}"/>
              </a:ext>
            </a:extLst>
          </p:cNvPr>
          <p:cNvSpPr/>
          <p:nvPr/>
        </p:nvSpPr>
        <p:spPr>
          <a:xfrm>
            <a:off x="5232767" y="3022229"/>
            <a:ext cx="4196358" cy="232968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4571616-225E-1024-5794-15AE2CC5B78F}"/>
              </a:ext>
            </a:extLst>
          </p:cNvPr>
          <p:cNvSpPr/>
          <p:nvPr/>
        </p:nvSpPr>
        <p:spPr>
          <a:xfrm>
            <a:off x="5412343" y="31796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</a:rPr>
              <a:t>Ticket Input (via Switches)</a:t>
            </a:r>
            <a:endParaRPr lang="en-US" sz="2600" b="1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AF7F992-83DB-62EA-C53F-54A80BFAC593}"/>
              </a:ext>
            </a:extLst>
          </p:cNvPr>
          <p:cNvSpPr/>
          <p:nvPr/>
        </p:nvSpPr>
        <p:spPr>
          <a:xfrm>
            <a:off x="5443835" y="3577017"/>
            <a:ext cx="3742730" cy="1779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User selects a 4-bit pattern to represent a specific floor and slot.</a:t>
            </a:r>
            <a:endParaRPr lang="en-US" sz="2200" b="1" dirty="0"/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onstantia" panose="02030602050306030303" pitchFamily="18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EEF0448C-2F08-8105-D5E2-AE43EF479CAC}"/>
              </a:ext>
            </a:extLst>
          </p:cNvPr>
          <p:cNvSpPr/>
          <p:nvPr/>
        </p:nvSpPr>
        <p:spPr>
          <a:xfrm>
            <a:off x="9671684" y="3022229"/>
            <a:ext cx="4196358" cy="232968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2F98BE0-E0E5-DCA2-AB96-D6946721A77F}"/>
              </a:ext>
            </a:extLst>
          </p:cNvPr>
          <p:cNvSpPr/>
          <p:nvPr/>
        </p:nvSpPr>
        <p:spPr>
          <a:xfrm>
            <a:off x="9898498" y="3136680"/>
            <a:ext cx="3742730" cy="4952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Entrance Process</a:t>
            </a:r>
            <a:endParaRPr lang="en-US" sz="2600" b="1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D2513DA5-C228-350E-23F0-099E4E7F4562}"/>
              </a:ext>
            </a:extLst>
          </p:cNvPr>
          <p:cNvSpPr/>
          <p:nvPr/>
        </p:nvSpPr>
        <p:spPr>
          <a:xfrm>
            <a:off x="9835514" y="3577017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System checks for available slot</a:t>
            </a: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available, reserves the slot.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    LCD Displays: Ticket: [floor]-[slot]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4B831B8F-FB02-B224-A387-4B3C9CA27242}"/>
              </a:ext>
            </a:extLst>
          </p:cNvPr>
          <p:cNvSpPr/>
          <p:nvPr/>
        </p:nvSpPr>
        <p:spPr>
          <a:xfrm>
            <a:off x="5232767" y="5560880"/>
            <a:ext cx="4196358" cy="232968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r>
              <a:rPr lang="en-US" sz="24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Exit Process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System verifies ticket.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valid, slot is freed and LCD shows: Reclaimed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invalid, LCD shows: Invalid Ticket</a:t>
            </a:r>
          </a:p>
        </p:txBody>
      </p:sp>
    </p:spTree>
    <p:extLst>
      <p:ext uri="{BB962C8B-B14F-4D97-AF65-F5344CB8AC3E}">
        <p14:creationId xmlns:p14="http://schemas.microsoft.com/office/powerpoint/2010/main" val="184458740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30620-2769-DB03-FA7A-C03CAEE4A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EEF1CA-0828-774F-87E4-7571F580D7DF}"/>
              </a:ext>
            </a:extLst>
          </p:cNvPr>
          <p:cNvSpPr/>
          <p:nvPr/>
        </p:nvSpPr>
        <p:spPr>
          <a:xfrm>
            <a:off x="793790" y="733901"/>
            <a:ext cx="60862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Status Feedback via LCD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64662C8-F767-A7F9-C98C-7BE35414BBBF}"/>
              </a:ext>
            </a:extLst>
          </p:cNvPr>
          <p:cNvSpPr/>
          <p:nvPr/>
        </p:nvSpPr>
        <p:spPr>
          <a:xfrm>
            <a:off x="7299960" y="1974175"/>
            <a:ext cx="30480" cy="5599271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BB271B2-1359-E9EC-E640-BF2D8CBB7BE6}"/>
              </a:ext>
            </a:extLst>
          </p:cNvPr>
          <p:cNvSpPr/>
          <p:nvPr/>
        </p:nvSpPr>
        <p:spPr>
          <a:xfrm>
            <a:off x="6400324" y="25980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A130CCC-1C1B-DE56-EF01-76B056DEABD2}"/>
              </a:ext>
            </a:extLst>
          </p:cNvPr>
          <p:cNvSpPr/>
          <p:nvPr/>
        </p:nvSpPr>
        <p:spPr>
          <a:xfrm>
            <a:off x="7060049" y="23393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5FB7E75-33E8-F6F5-C958-A0761D2967FB}"/>
              </a:ext>
            </a:extLst>
          </p:cNvPr>
          <p:cNvSpPr/>
          <p:nvPr/>
        </p:nvSpPr>
        <p:spPr>
          <a:xfrm>
            <a:off x="7145119" y="2410625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61710D8-3168-78F3-2592-38B18AB07B32}"/>
              </a:ext>
            </a:extLst>
          </p:cNvPr>
          <p:cNvSpPr/>
          <p:nvPr/>
        </p:nvSpPr>
        <p:spPr>
          <a:xfrm>
            <a:off x="3410248" y="24536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Reserved</a:t>
            </a:r>
            <a:endParaRPr lang="en-US" sz="2600" b="1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CF92ED5-A982-7910-37EF-E27E156DF378}"/>
              </a:ext>
            </a:extLst>
          </p:cNvPr>
          <p:cNvSpPr/>
          <p:nvPr/>
        </p:nvSpPr>
        <p:spPr>
          <a:xfrm>
            <a:off x="793790" y="2771299"/>
            <a:ext cx="538734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LCD shows reserved status when user enters the input</a:t>
            </a:r>
            <a:r>
              <a:rPr lang="en-US" sz="175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>
              <a:latin typeface="Constantia" panose="02030602050306030303" pitchFamily="18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FA2D0D4-7A03-BF9F-4346-1A77C6745A31}"/>
              </a:ext>
            </a:extLst>
          </p:cNvPr>
          <p:cNvSpPr/>
          <p:nvPr/>
        </p:nvSpPr>
        <p:spPr>
          <a:xfrm>
            <a:off x="7485281" y="367415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F9D11AA5-F91F-F932-0094-5BE5A6878DAF}"/>
              </a:ext>
            </a:extLst>
          </p:cNvPr>
          <p:cNvSpPr/>
          <p:nvPr/>
        </p:nvSpPr>
        <p:spPr>
          <a:xfrm>
            <a:off x="7029569" y="34095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1575426-C8A5-A667-1E70-FC7C0FD71241}"/>
              </a:ext>
            </a:extLst>
          </p:cNvPr>
          <p:cNvSpPr/>
          <p:nvPr/>
        </p:nvSpPr>
        <p:spPr>
          <a:xfrm>
            <a:off x="7145119" y="349710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9947A30-EE38-5491-D36B-20FD8D52B62D}"/>
              </a:ext>
            </a:extLst>
          </p:cNvPr>
          <p:cNvSpPr/>
          <p:nvPr/>
        </p:nvSpPr>
        <p:spPr>
          <a:xfrm>
            <a:off x="8320564" y="34875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</a:rPr>
              <a:t>Parking Full</a:t>
            </a:r>
            <a:endParaRPr lang="en-US" sz="26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A6CE9F7-FE7B-08ED-2C74-8305F9703B70}"/>
              </a:ext>
            </a:extLst>
          </p:cNvPr>
          <p:cNvSpPr/>
          <p:nvPr/>
        </p:nvSpPr>
        <p:spPr>
          <a:xfrm>
            <a:off x="8449270" y="3825478"/>
            <a:ext cx="5387340" cy="725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LCD shows parking full status when no more slot</a:t>
            </a:r>
            <a:b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</a:b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is available on any floor.</a:t>
            </a:r>
            <a:endParaRPr lang="en-US" sz="2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308FC8AD-4A8F-7290-B9D9-57799373E336}"/>
              </a:ext>
            </a:extLst>
          </p:cNvPr>
          <p:cNvSpPr/>
          <p:nvPr/>
        </p:nvSpPr>
        <p:spPr>
          <a:xfrm>
            <a:off x="6379607" y="478723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B87B661-1E00-1B3B-A7AA-769A8F93CEF0}"/>
              </a:ext>
            </a:extLst>
          </p:cNvPr>
          <p:cNvSpPr/>
          <p:nvPr/>
        </p:nvSpPr>
        <p:spPr>
          <a:xfrm>
            <a:off x="7038133" y="45625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D26CC0CC-D312-F839-667D-D1B094CE11CB}"/>
              </a:ext>
            </a:extLst>
          </p:cNvPr>
          <p:cNvSpPr/>
          <p:nvPr/>
        </p:nvSpPr>
        <p:spPr>
          <a:xfrm>
            <a:off x="7090529" y="460506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02802B7-9726-5279-8A47-19BE6472458D}"/>
              </a:ext>
            </a:extLst>
          </p:cNvPr>
          <p:cNvSpPr/>
          <p:nvPr/>
        </p:nvSpPr>
        <p:spPr>
          <a:xfrm>
            <a:off x="3354455" y="46550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</a:rPr>
              <a:t>Reclaimed</a:t>
            </a:r>
            <a:endParaRPr lang="en-US" sz="2600" b="1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64D4AC95-98A6-BAC3-4997-C9A3398FCB66}"/>
              </a:ext>
            </a:extLst>
          </p:cNvPr>
          <p:cNvSpPr/>
          <p:nvPr/>
        </p:nvSpPr>
        <p:spPr>
          <a:xfrm>
            <a:off x="793790" y="4998482"/>
            <a:ext cx="538734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</a:rPr>
              <a:t>LCD shows reclaimed status when user enters valid ticket. </a:t>
            </a:r>
            <a:endParaRPr lang="en-US" sz="1750" dirty="0">
              <a:latin typeface="Constantia" panose="02030602050306030303" pitchFamily="18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806D716-06EE-645A-AFE1-71E83930156C}"/>
              </a:ext>
            </a:extLst>
          </p:cNvPr>
          <p:cNvSpPr/>
          <p:nvPr/>
        </p:nvSpPr>
        <p:spPr>
          <a:xfrm>
            <a:off x="7481087" y="59707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AED1F602-D130-ECEB-609F-1DCB770D7C0B}"/>
              </a:ext>
            </a:extLst>
          </p:cNvPr>
          <p:cNvSpPr/>
          <p:nvPr/>
        </p:nvSpPr>
        <p:spPr>
          <a:xfrm>
            <a:off x="7049179" y="57555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FBB57543-CB64-466C-AAA6-E00E6E39DFF7}"/>
              </a:ext>
            </a:extLst>
          </p:cNvPr>
          <p:cNvSpPr/>
          <p:nvPr/>
        </p:nvSpPr>
        <p:spPr>
          <a:xfrm>
            <a:off x="7129879" y="577483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801BE198-677D-8D0B-2E2E-4F47282E5F9E}"/>
              </a:ext>
            </a:extLst>
          </p:cNvPr>
          <p:cNvSpPr/>
          <p:nvPr/>
        </p:nvSpPr>
        <p:spPr>
          <a:xfrm>
            <a:off x="8449270" y="58240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</a:rPr>
              <a:t>Invalid Ticket</a:t>
            </a:r>
            <a:endParaRPr lang="en-US" sz="2600" b="1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38DCDDC0-CAA7-903F-0FE5-A6151E2B0ECF}"/>
              </a:ext>
            </a:extLst>
          </p:cNvPr>
          <p:cNvSpPr/>
          <p:nvPr/>
        </p:nvSpPr>
        <p:spPr>
          <a:xfrm>
            <a:off x="8449270" y="6178406"/>
            <a:ext cx="538734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/>
              <a:t>LCD shows invalid ticket status, when user inputs wrong ticket on entrance or exit.</a:t>
            </a:r>
          </a:p>
        </p:txBody>
      </p:sp>
    </p:spTree>
    <p:extLst>
      <p:ext uri="{BB962C8B-B14F-4D97-AF65-F5344CB8AC3E}">
        <p14:creationId xmlns:p14="http://schemas.microsoft.com/office/powerpoint/2010/main" val="84905874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29B7-5DF7-665C-C4D3-6B405B5F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5841B11-7542-035C-7453-60A2C0433D97}"/>
              </a:ext>
            </a:extLst>
          </p:cNvPr>
          <p:cNvSpPr/>
          <p:nvPr/>
        </p:nvSpPr>
        <p:spPr>
          <a:xfrm>
            <a:off x="793790" y="2408039"/>
            <a:ext cx="91159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Arial Black" panose="020B0A04020102020204" charset="0"/>
              </a:rPr>
              <a:t>Debugging Aids with LED’s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E04E56A-4A58-560F-5186-75074BC7CADE}"/>
              </a:ext>
            </a:extLst>
          </p:cNvPr>
          <p:cNvSpPr/>
          <p:nvPr/>
        </p:nvSpPr>
        <p:spPr>
          <a:xfrm>
            <a:off x="793790" y="357044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Switch LEDs:</a:t>
            </a:r>
            <a:br>
              <a:rPr lang="en-US" sz="2400" dirty="0"/>
            </a:br>
            <a:r>
              <a:rPr lang="en-US" sz="2200" dirty="0"/>
              <a:t>Each switch (SW0–SW3) directly maps to a corresponding LED for ticket preview</a:t>
            </a:r>
            <a:r>
              <a:rPr lang="en-US" sz="2400" dirty="0"/>
              <a:t>.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B4885BA-E7D3-97DE-B13F-337FACDA82D2}"/>
              </a:ext>
            </a:extLst>
          </p:cNvPr>
          <p:cNvSpPr/>
          <p:nvPr/>
        </p:nvSpPr>
        <p:spPr>
          <a:xfrm>
            <a:off x="793790" y="438697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Button Status LEDs:</a:t>
            </a:r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Entrance LED blinks on entrance request.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Exit LED blinks on exit request.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Reset LED blinks during system initialization.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E8450FD-75D1-7524-351E-ACF61CB3116A}"/>
              </a:ext>
            </a:extLst>
          </p:cNvPr>
          <p:cNvSpPr/>
          <p:nvPr/>
        </p:nvSpPr>
        <p:spPr>
          <a:xfrm>
            <a:off x="793789" y="592826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Purpose:</a:t>
            </a:r>
            <a:br>
              <a:rPr lang="en-US" sz="1600" dirty="0"/>
            </a:br>
            <a:r>
              <a:rPr lang="en-US" sz="2200" dirty="0"/>
              <a:t>Great for hardware-level debugging, even without LCD.</a:t>
            </a:r>
            <a:endParaRPr lang="en-US" sz="22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4987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5665" y="733901"/>
            <a:ext cx="60862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Hardware Implementation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 descr="Welco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96329"/>
            <a:ext cx="5992192" cy="1967436"/>
          </a:xfrm>
          <a:prstGeom prst="rect">
            <a:avLst/>
          </a:prstGeom>
        </p:spPr>
      </p:pic>
      <p:pic>
        <p:nvPicPr>
          <p:cNvPr id="5" name="Picture 4" descr="Ticket Slo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81576"/>
            <a:ext cx="5992192" cy="1968519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05665" y="1936593"/>
            <a:ext cx="52228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n>
                  <a:solidFill>
                    <a:sysClr val="windowText" lastClr="000000"/>
                  </a:solidFill>
                </a:ln>
              </a:rPr>
              <a:t>Welcomed Message with available slots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05665" y="3900371"/>
            <a:ext cx="4874260" cy="1867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n>
                  <a:solidFill>
                    <a:sysClr val="windowText" lastClr="000000"/>
                  </a:solidFill>
                </a:ln>
                <a:sym typeface="+mn-ea"/>
              </a:rPr>
              <a:t>Parking Slot assigned to the user</a:t>
            </a:r>
          </a:p>
        </p:txBody>
      </p:sp>
      <p:pic>
        <p:nvPicPr>
          <p:cNvPr id="2" name="Picture 1" descr="E:\FPGA CEP\Ticket Reclaimed.jpegTicket Reclaimed">
            <a:extLst>
              <a:ext uri="{FF2B5EF4-FFF2-40B4-BE49-F238E27FC236}">
                <a16:creationId xmlns:a16="http://schemas.microsoft.com/office/drawing/2014/main" id="{82160250-DE3F-210F-DA6B-767C609C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7" b="3377"/>
          <a:stretch>
            <a:fillRect/>
          </a:stretch>
        </p:blipFill>
        <p:spPr>
          <a:xfrm>
            <a:off x="7315200" y="5767906"/>
            <a:ext cx="5992192" cy="1967436"/>
          </a:xfrm>
          <a:prstGeom prst="rect">
            <a:avLst/>
          </a:prstGeom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519BB14E-4BBB-D272-FD5A-94457E038026}"/>
              </a:ext>
            </a:extLst>
          </p:cNvPr>
          <p:cNvSpPr txBox="1"/>
          <p:nvPr/>
        </p:nvSpPr>
        <p:spPr>
          <a:xfrm>
            <a:off x="805665" y="5870014"/>
            <a:ext cx="4874260" cy="1468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n>
                  <a:solidFill>
                    <a:sysClr val="windowText" lastClr="000000"/>
                  </a:solidFill>
                </a:ln>
              </a:rPr>
              <a:t>When user exit and assigned ticket was reclaimed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ln>
                <a:solidFill>
                  <a:sysClr val="windowText" lastClr="000000"/>
                </a:solidFill>
              </a:ln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50" y="734060"/>
            <a:ext cx="844296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Hardware Implementation (continued)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Picture 4" descr="E:\FPGA CEP\Invalid Ticket.jpegInvalid Ticket"/>
          <p:cNvPicPr>
            <a:picLocks noChangeAspect="1"/>
          </p:cNvPicPr>
          <p:nvPr/>
        </p:nvPicPr>
        <p:blipFill>
          <a:blip r:embed="rId2"/>
          <a:srcRect l="5924" r="5924"/>
          <a:stretch>
            <a:fillRect/>
          </a:stretch>
        </p:blipFill>
        <p:spPr>
          <a:xfrm>
            <a:off x="7193276" y="2213988"/>
            <a:ext cx="6553654" cy="2152967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93750" y="2418397"/>
            <a:ext cx="4874260" cy="1867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n>
                  <a:solidFill>
                    <a:sysClr val="windowText" lastClr="000000"/>
                  </a:solidFill>
                </a:ln>
                <a:sym typeface="+mn-ea"/>
              </a:rPr>
              <a:t>If user entered invalid ticket number</a:t>
            </a:r>
          </a:p>
        </p:txBody>
      </p:sp>
      <p:pic>
        <p:nvPicPr>
          <p:cNvPr id="2" name="Picture 1" descr="E:\FPGA CEP\Parking Full.jpegParking Full">
            <a:extLst>
              <a:ext uri="{FF2B5EF4-FFF2-40B4-BE49-F238E27FC236}">
                <a16:creationId xmlns:a16="http://schemas.microsoft.com/office/drawing/2014/main" id="{0EBC4D3C-DB3A-B63C-854E-1447FEFF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" r="935"/>
          <a:stretch>
            <a:fillRect/>
          </a:stretch>
        </p:blipFill>
        <p:spPr>
          <a:xfrm>
            <a:off x="7193275" y="4852517"/>
            <a:ext cx="6553655" cy="2151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32B27D-50FD-3C2D-FE95-55A086CEA961}"/>
              </a:ext>
            </a:extLst>
          </p:cNvPr>
          <p:cNvSpPr txBox="1"/>
          <p:nvPr/>
        </p:nvSpPr>
        <p:spPr>
          <a:xfrm>
            <a:off x="793750" y="5342632"/>
            <a:ext cx="7315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n>
                  <a:solidFill>
                    <a:sysClr val="windowText" lastClr="000000"/>
                  </a:solidFill>
                </a:ln>
              </a:rPr>
              <a:t>It means no parking slot is available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0" y="0"/>
            <a:ext cx="9788949" cy="82296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41444" y="2207860"/>
            <a:ext cx="9788952" cy="602122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875815" y="-39757"/>
            <a:ext cx="8229599" cy="8308084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Hardware Window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3412" y="682906"/>
            <a:ext cx="12623575" cy="68753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7231"/>
            <a:ext cx="14630398" cy="524895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90463" y="-4718209"/>
            <a:ext cx="5249468" cy="146304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4035" y="-4444642"/>
            <a:ext cx="5248954" cy="14083775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-27228"/>
            <a:ext cx="10250982" cy="524895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7134517" y="-1238463"/>
            <a:ext cx="5988176" cy="5326956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577788" y="882127"/>
            <a:ext cx="12064516" cy="3514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829" y="769501"/>
            <a:ext cx="7617143" cy="1363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Importance of Smart Parking Systems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29" y="2459950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9829" y="3223379"/>
            <a:ext cx="235719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Urban Challenges</a:t>
            </a:r>
          </a:p>
        </p:txBody>
      </p:sp>
      <p:sp>
        <p:nvSpPr>
          <p:cNvPr id="6" name="Text 2"/>
          <p:cNvSpPr/>
          <p:nvPr/>
        </p:nvSpPr>
        <p:spPr>
          <a:xfrm>
            <a:off x="6249829" y="3694985"/>
            <a:ext cx="2357199" cy="10469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Vehicle density causes chaos and congestion.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681" y="2459950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9681" y="3223379"/>
            <a:ext cx="2357318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Time Wastage</a:t>
            </a:r>
          </a:p>
        </p:txBody>
      </p:sp>
      <p:sp>
        <p:nvSpPr>
          <p:cNvPr id="9" name="Text 4"/>
          <p:cNvSpPr/>
          <p:nvPr/>
        </p:nvSpPr>
        <p:spPr>
          <a:xfrm>
            <a:off x="8879681" y="3694985"/>
            <a:ext cx="2357318" cy="14831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Searching for parking increases frustration and delays.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9653" y="2459950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9653" y="3223379"/>
            <a:ext cx="2357318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Commercial Benefits</a:t>
            </a:r>
          </a:p>
        </p:txBody>
      </p:sp>
      <p:sp>
        <p:nvSpPr>
          <p:cNvPr id="12" name="Text 6"/>
          <p:cNvSpPr/>
          <p:nvPr/>
        </p:nvSpPr>
        <p:spPr>
          <a:xfrm>
            <a:off x="11509653" y="3694986"/>
            <a:ext cx="2357318" cy="10469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Reduces wait times and optimizes space in malls.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829" y="5178147"/>
            <a:ext cx="545306" cy="5453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9829" y="5941576"/>
            <a:ext cx="235719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Eco-Friendly</a:t>
            </a:r>
          </a:p>
        </p:txBody>
      </p:sp>
      <p:sp>
        <p:nvSpPr>
          <p:cNvPr id="15" name="Text 8"/>
          <p:cNvSpPr/>
          <p:nvPr/>
        </p:nvSpPr>
        <p:spPr>
          <a:xfrm>
            <a:off x="6249829" y="6413183"/>
            <a:ext cx="2357199" cy="10469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Lower fuel use reduces emissions and pollution</a:t>
            </a: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Problem Statement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Current Issues</a:t>
            </a:r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11212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Manual parking is inefficient and prone to errors.</a:t>
            </a:r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Visibility Gap</a:t>
            </a:r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11212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No real-time display of available slots causes delay</a:t>
            </a: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6280190" y="52869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Technical Gaps</a:t>
            </a:r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Lack of automated, scalable systems for smaller lots.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618636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Project’s Output Objective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321010"/>
            <a:ext cx="29245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Automated Management</a:t>
            </a:r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FPGA-based real-time parking slot control.</a:t>
            </a:r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Ticket-Based Allocation</a:t>
            </a:r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Unique codes map floors and slots precisely.</a:t>
            </a:r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LCD Status Display</a:t>
            </a:r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Shows Reserved, Reclaimed, Full, and Invalid states.</a:t>
            </a:r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Reliable Inputs</a:t>
            </a:r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Debounced buttons ensure error-free entry/exit.</a:t>
            </a:r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Scalable Design</a:t>
            </a:r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Parameterized Verilog allows flexible floors and slots.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Project Scope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1</a:t>
            </a:r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FPGA Implementation</a:t>
            </a:r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510944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Using Spartan-3E with Verilog HDL for core design</a:t>
            </a: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2</a:t>
            </a:r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User Simplicity</a:t>
            </a:r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10397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Clear LCD messages and intuitive button interface</a:t>
            </a: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Arial Black" panose="020B0A04020102020204" charset="0"/>
                <a:ea typeface="Crimson Pro Semi Bold" pitchFamily="34" charset="-122"/>
                <a:cs typeface="Arial Black" panose="020B0A04020102020204" charset="0"/>
              </a:rPr>
              <a:t>3</a:t>
            </a:r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Arial Black" panose="020B0A04020102020204" charset="0"/>
              </a:rPr>
              <a:t>Error Handling</a:t>
            </a:r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30983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Arial" panose="020B0604020202020204" pitchFamily="34" charset="0"/>
              </a:rPr>
              <a:t>Detects invalid tickets and manages full parking lots</a:t>
            </a:r>
            <a:r>
              <a:rPr lang="en-US" dirty="0">
                <a:solidFill>
                  <a:srgbClr val="4C4C4D"/>
                </a:solidFill>
                <a:latin typeface="Arial" panose="020B0604020202020204" pitchFamily="34" charset="0"/>
                <a:ea typeface="Heebo" pitchFamily="34" charset="-122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8039"/>
            <a:ext cx="91159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Arial Black" panose="020B0A04020102020204" charset="0"/>
              </a:rPr>
              <a:t>Parking System Top-Level Architecture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357044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Inputs include physical buttons and a 4-bit ticket for exit validation.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850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Key modules: ActionStabilizer debounces inputs, Parking Controller manages slots, LCD Driver displays status.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0655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Parameters: 3 floors, 4 slots per floor. Outputs: ticket code and current status</a:t>
            </a:r>
            <a:r>
              <a:rPr lang="en-US" sz="175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1506"/>
            <a:ext cx="800195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Parking Controller Logic Overview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683913"/>
            <a:ext cx="4196358" cy="217656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20604" y="3910727"/>
            <a:ext cx="30238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Dynamic Ticket Encoding</a:t>
            </a:r>
            <a:endParaRPr lang="en-US" sz="2600" b="1" dirty="0"/>
          </a:p>
        </p:txBody>
      </p:sp>
      <p:sp>
        <p:nvSpPr>
          <p:cNvPr id="5" name="Text 3"/>
          <p:cNvSpPr/>
          <p:nvPr/>
        </p:nvSpPr>
        <p:spPr>
          <a:xfrm>
            <a:off x="1020604" y="44011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Combines floor and slot bits into a 4-bit ticket code</a:t>
            </a:r>
            <a:r>
              <a:rPr lang="en-US" sz="175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>
              <a:latin typeface="Constantia" panose="02030602050306030303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683913"/>
            <a:ext cx="4196358" cy="217656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43776" y="39107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Slot Management</a:t>
            </a:r>
            <a:endParaRPr lang="en-US" sz="2600" b="1" dirty="0"/>
          </a:p>
        </p:txBody>
      </p:sp>
      <p:sp>
        <p:nvSpPr>
          <p:cNvPr id="8" name="Text 6"/>
          <p:cNvSpPr/>
          <p:nvPr/>
        </p:nvSpPr>
        <p:spPr>
          <a:xfrm>
            <a:off x="5443776" y="44011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2D array tracks occupancy; scans for the first free slot on entry.</a:t>
            </a:r>
            <a:endParaRPr lang="en-US" sz="2200" dirty="0">
              <a:latin typeface="Constantia" panose="02030602050306030303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3683913"/>
            <a:ext cx="4196358" cy="2176560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66948" y="3910727"/>
            <a:ext cx="37427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Exit Validation &amp; Error Handling</a:t>
            </a:r>
            <a:endParaRPr lang="en-US" sz="2600" b="1" dirty="0"/>
          </a:p>
        </p:txBody>
      </p:sp>
      <p:sp>
        <p:nvSpPr>
          <p:cNvPr id="11" name="Text 9"/>
          <p:cNvSpPr/>
          <p:nvPr/>
        </p:nvSpPr>
        <p:spPr>
          <a:xfrm>
            <a:off x="9866948" y="475547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Validates tickets against lot map, signals invalid tickets or full lot.</a:t>
            </a:r>
            <a:endParaRPr lang="en-US" sz="2200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5100"/>
            <a:ext cx="955893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Input Stabilization with ActionStabilizer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30906" y="39453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Problem</a:t>
            </a:r>
            <a:endParaRPr lang="en-US" sz="2600" b="1" dirty="0">
              <a:latin typeface="Constantia" panose="020306020503060303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4435793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Mechanical switch bounce causes false triggers.</a:t>
            </a:r>
            <a:endParaRPr lang="en-US" sz="2200" dirty="0">
              <a:latin typeface="Constantia" panose="02030602050306030303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35893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973008" y="39453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Solution</a:t>
            </a:r>
            <a:endParaRPr lang="en-US" sz="2600" b="1" dirty="0"/>
          </a:p>
        </p:txBody>
      </p:sp>
      <p:sp>
        <p:nvSpPr>
          <p:cNvPr id="8" name="Text 6"/>
          <p:cNvSpPr/>
          <p:nvPr/>
        </p:nvSpPr>
        <p:spPr>
          <a:xfrm>
            <a:off x="5973008" y="4435793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150ms delay at 50MHz clock, producing a clean single-cycle logic pulse.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77995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415111" y="39453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Implementation</a:t>
            </a:r>
            <a:endParaRPr lang="en-US" sz="2600" b="1" dirty="0"/>
          </a:p>
        </p:txBody>
      </p:sp>
      <p:sp>
        <p:nvSpPr>
          <p:cNvPr id="11" name="Text 9"/>
          <p:cNvSpPr/>
          <p:nvPr/>
        </p:nvSpPr>
        <p:spPr>
          <a:xfrm>
            <a:off x="10415111" y="4435793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Reset on button press or timeout; pulse triggers parking logic.</a:t>
            </a:r>
            <a:endParaRPr lang="en-US" sz="2200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60862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Arial Black" panose="020B0A04020102020204" pitchFamily="34" charset="0"/>
                <a:ea typeface="Crimson Pro Semi Bold" pitchFamily="34" charset="-122"/>
                <a:cs typeface="Crimson Pro Semi Bold" pitchFamily="34" charset="-120"/>
              </a:rPr>
              <a:t>LCD Driver State Machine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345894" y="19741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INIT State</a:t>
            </a:r>
            <a:endParaRPr lang="en-US" sz="2600" b="1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Configures LCD to 4-bit mode using command sequence</a:t>
            </a:r>
            <a:r>
              <a:rPr lang="en-US" sz="175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>
              <a:latin typeface="Constantia" panose="02030602050306030303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SET_POS State</a:t>
            </a:r>
            <a:endParaRPr lang="en-US" sz="2600" b="1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Positions cursor at start of line 1 or 2.</a:t>
            </a:r>
            <a:endParaRPr lang="en-US" sz="2200" dirty="0">
              <a:latin typeface="Constantia" panose="02030602050306030303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345894" y="45080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SEND_H/L States</a:t>
            </a:r>
            <a:endParaRPr lang="en-US" sz="2600" b="1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Splits 8-bit character into high and low nibbles for transmission</a:t>
            </a:r>
            <a:r>
              <a:rPr lang="en-US" sz="175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>
              <a:latin typeface="Constantia" panose="02030602050306030303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  <p:txBody>
          <a:bodyPr/>
          <a:lstStyle/>
          <a:p>
            <a:endParaRPr lang="en-US">
              <a:latin typeface="Constantia" panose="02030602050306030303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onstantia" panose="02030602050306030303" pitchFamily="18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>
              <a:latin typeface="Constantia" panose="02030602050306030303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EN_H/L States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onstantia" panose="02030602050306030303" pitchFamily="18" charset="0"/>
                <a:ea typeface="Heebo" pitchFamily="34" charset="-122"/>
                <a:cs typeface="Heebo" pitchFamily="34" charset="-120"/>
              </a:rPr>
              <a:t>Generates precise 240ns enable pulses for LCD enable signal.</a:t>
            </a:r>
            <a:endParaRPr lang="en-US" sz="2200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688</Words>
  <Application>Microsoft Office PowerPoint</Application>
  <PresentationFormat>Custom</PresentationFormat>
  <Paragraphs>133</Paragraphs>
  <Slides>17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Crimson Pro Semi Bold</vt:lpstr>
      <vt:lpstr>Calibri</vt:lpstr>
      <vt:lpstr>Heebo</vt:lpstr>
      <vt:lpstr>Courier New</vt:lpstr>
      <vt:lpstr>Arial Black</vt:lpstr>
      <vt:lpstr>Arial</vt:lpstr>
      <vt:lpstr>Constantia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Ahad</cp:lastModifiedBy>
  <cp:revision>27</cp:revision>
  <dcterms:created xsi:type="dcterms:W3CDTF">2025-05-19T18:33:00Z</dcterms:created>
  <dcterms:modified xsi:type="dcterms:W3CDTF">2025-05-20T00:53:54Z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3AAF667AE51541DABB966575912A487B_13</vt:lpwstr>
  </property>
  <property fmtid="{D5CDD505-2E9C-101B-9397-08002B2CF9AE}" pid="3" name="KSOProductBuildVer">
    <vt:lpwstr>1033-12.2.0.21179</vt:lpwstr>
  </property>
</Properties>
</file>